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2" r:id="rId10"/>
    <p:sldId id="263" r:id="rId11"/>
    <p:sldId id="264"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713" autoAdjust="0"/>
  </p:normalViewPr>
  <p:slideViewPr>
    <p:cSldViewPr>
      <p:cViewPr varScale="1">
        <p:scale>
          <a:sx n="72" d="100"/>
          <a:sy n="72" d="100"/>
        </p:scale>
        <p:origin x="150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Gender</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Sheet1!$A$2:$A$3</c:f>
              <c:strCache>
                <c:ptCount val="2"/>
                <c:pt idx="0">
                  <c:v>Male</c:v>
                </c:pt>
                <c:pt idx="1">
                  <c:v>Female</c:v>
                </c:pt>
              </c:strCache>
            </c:strRef>
          </c:cat>
          <c:val>
            <c:numRef>
              <c:f>Sheet1!$B$2:$B$3</c:f>
              <c:numCache>
                <c:formatCode>General</c:formatCode>
                <c:ptCount val="2"/>
                <c:pt idx="0">
                  <c:v>148</c:v>
                </c:pt>
                <c:pt idx="1">
                  <c:v>102</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IE" dirty="0" smtClean="0"/>
              <a:t>Discipline</a:t>
            </a:r>
            <a:endParaRPr lang="en-IE" dirty="0"/>
          </a:p>
        </c:rich>
      </c:tx>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Art Form</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Visual Art</c:v>
                </c:pt>
                <c:pt idx="1">
                  <c:v>Choreography</c:v>
                </c:pt>
                <c:pt idx="2">
                  <c:v>Architecture</c:v>
                </c:pt>
                <c:pt idx="3">
                  <c:v>Music</c:v>
                </c:pt>
                <c:pt idx="4">
                  <c:v>Literature</c:v>
                </c:pt>
              </c:strCache>
            </c:strRef>
          </c:cat>
          <c:val>
            <c:numRef>
              <c:f>Sheet1!$B$2:$B$6</c:f>
              <c:numCache>
                <c:formatCode>General</c:formatCode>
                <c:ptCount val="5"/>
                <c:pt idx="0">
                  <c:v>112</c:v>
                </c:pt>
                <c:pt idx="1">
                  <c:v>5</c:v>
                </c:pt>
                <c:pt idx="2">
                  <c:v>9</c:v>
                </c:pt>
                <c:pt idx="3">
                  <c:v>34</c:v>
                </c:pt>
                <c:pt idx="4">
                  <c:v>90</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01F2F190-A60B-443C-8018-A29602141D7C}" type="datetimeFigureOut">
              <a:rPr lang="en-IE" smtClean="0"/>
              <a:t>23/07/2024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86877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1F2F190-A60B-443C-8018-A29602141D7C}" type="datetimeFigureOut">
              <a:rPr lang="en-IE" smtClean="0"/>
              <a:t>23/07/2024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775565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1F2F190-A60B-443C-8018-A29602141D7C}" type="datetimeFigureOut">
              <a:rPr lang="en-IE" smtClean="0"/>
              <a:t>23/07/2024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1032907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1F2F190-A60B-443C-8018-A29602141D7C}" type="datetimeFigureOut">
              <a:rPr lang="en-IE" smtClean="0"/>
              <a:t>23/07/2024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3899380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F2F190-A60B-443C-8018-A29602141D7C}" type="datetimeFigureOut">
              <a:rPr lang="en-IE" smtClean="0"/>
              <a:t>23/07/2024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150106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01F2F190-A60B-443C-8018-A29602141D7C}" type="datetimeFigureOut">
              <a:rPr lang="en-IE" smtClean="0"/>
              <a:t>23/07/2024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197780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01F2F190-A60B-443C-8018-A29602141D7C}" type="datetimeFigureOut">
              <a:rPr lang="en-IE" smtClean="0"/>
              <a:t>23/07/2024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218228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01F2F190-A60B-443C-8018-A29602141D7C}" type="datetimeFigureOut">
              <a:rPr lang="en-IE" smtClean="0"/>
              <a:t>23/07/2024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515629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2F190-A60B-443C-8018-A29602141D7C}" type="datetimeFigureOut">
              <a:rPr lang="en-IE" smtClean="0"/>
              <a:t>23/07/2024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64223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2F190-A60B-443C-8018-A29602141D7C}" type="datetimeFigureOut">
              <a:rPr lang="en-IE" smtClean="0"/>
              <a:t>23/07/2024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373237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2F190-A60B-443C-8018-A29602141D7C}" type="datetimeFigureOut">
              <a:rPr lang="en-IE" smtClean="0"/>
              <a:t>23/07/2024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0601EE6-0D4B-4B0F-9CA2-5F6A55CDAB58}" type="slidenum">
              <a:rPr lang="en-IE" smtClean="0"/>
              <a:t>‹#›</a:t>
            </a:fld>
            <a:endParaRPr lang="en-IE"/>
          </a:p>
        </p:txBody>
      </p:sp>
    </p:spTree>
    <p:extLst>
      <p:ext uri="{BB962C8B-B14F-4D97-AF65-F5344CB8AC3E}">
        <p14:creationId xmlns:p14="http://schemas.microsoft.com/office/powerpoint/2010/main" val="90947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2F190-A60B-443C-8018-A29602141D7C}" type="datetimeFigureOut">
              <a:rPr lang="en-IE" smtClean="0"/>
              <a:t>23/07/2024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01EE6-0D4B-4B0F-9CA2-5F6A55CDAB58}" type="slidenum">
              <a:rPr lang="en-IE" smtClean="0"/>
              <a:t>‹#›</a:t>
            </a:fld>
            <a:endParaRPr lang="en-IE"/>
          </a:p>
        </p:txBody>
      </p:sp>
    </p:spTree>
    <p:extLst>
      <p:ext uri="{BB962C8B-B14F-4D97-AF65-F5344CB8AC3E}">
        <p14:creationId xmlns:p14="http://schemas.microsoft.com/office/powerpoint/2010/main" val="421428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dirty="0" smtClean="0"/>
              <a:t>Welcome to </a:t>
            </a:r>
            <a:r>
              <a:rPr lang="en-IE" dirty="0" err="1" smtClean="0"/>
              <a:t>Aosd</a:t>
            </a:r>
            <a:r>
              <a:rPr lang="en-IE" dirty="0" err="1" smtClean="0">
                <a:latin typeface="Calibri"/>
              </a:rPr>
              <a:t>á</a:t>
            </a:r>
            <a:r>
              <a:rPr lang="en-IE" dirty="0" err="1" smtClean="0"/>
              <a:t>na</a:t>
            </a:r>
            <a:r>
              <a:rPr lang="en-IE" dirty="0" smtClean="0"/>
              <a:t> </a:t>
            </a:r>
            <a:br>
              <a:rPr lang="en-IE" dirty="0" smtClean="0"/>
            </a:br>
            <a:r>
              <a:rPr lang="en-IE" sz="3100" dirty="0" smtClean="0"/>
              <a:t>The affiliation of creative artists in Ireland</a:t>
            </a:r>
            <a:endParaRPr lang="en-IE" sz="3100" dirty="0"/>
          </a:p>
        </p:txBody>
      </p:sp>
      <p:sp>
        <p:nvSpPr>
          <p:cNvPr id="3" name="Subtitle 2"/>
          <p:cNvSpPr>
            <a:spLocks noGrp="1"/>
          </p:cNvSpPr>
          <p:nvPr>
            <p:ph type="subTitle" idx="1"/>
          </p:nvPr>
        </p:nvSpPr>
        <p:spPr/>
        <p:txBody>
          <a:bodyPr/>
          <a:lstStyle/>
          <a:p>
            <a:r>
              <a:rPr lang="en-IE" dirty="0" smtClean="0"/>
              <a:t>New Members Gathering</a:t>
            </a:r>
          </a:p>
          <a:p>
            <a:r>
              <a:rPr lang="en-IE" dirty="0" smtClean="0"/>
              <a:t>Arts Council Offices</a:t>
            </a:r>
          </a:p>
          <a:p>
            <a:r>
              <a:rPr lang="en-US" dirty="0" smtClean="0"/>
              <a:t>13 June 2024</a:t>
            </a:r>
            <a:endParaRPr lang="en-IE" dirty="0"/>
          </a:p>
        </p:txBody>
      </p:sp>
    </p:spTree>
    <p:extLst>
      <p:ext uri="{BB962C8B-B14F-4D97-AF65-F5344CB8AC3E}">
        <p14:creationId xmlns:p14="http://schemas.microsoft.com/office/powerpoint/2010/main" val="4187504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smtClean="0"/>
              <a:t>Cnuas</a:t>
            </a:r>
            <a:endParaRPr lang="en-IE" dirty="0"/>
          </a:p>
        </p:txBody>
      </p:sp>
      <p:sp>
        <p:nvSpPr>
          <p:cNvPr id="3" name="Content Placeholder 2"/>
          <p:cNvSpPr>
            <a:spLocks noGrp="1"/>
          </p:cNvSpPr>
          <p:nvPr>
            <p:ph idx="1"/>
          </p:nvPr>
        </p:nvSpPr>
        <p:spPr>
          <a:xfrm>
            <a:off x="457200" y="1124744"/>
            <a:ext cx="8229600" cy="5328592"/>
          </a:xfrm>
        </p:spPr>
        <p:txBody>
          <a:bodyPr>
            <a:noAutofit/>
          </a:bodyPr>
          <a:lstStyle/>
          <a:p>
            <a:r>
              <a:rPr lang="en-IE" sz="1800" dirty="0" smtClean="0"/>
              <a:t>The</a:t>
            </a:r>
            <a:r>
              <a:rPr lang="en-IE" sz="1800" i="1" dirty="0" smtClean="0"/>
              <a:t> </a:t>
            </a:r>
            <a:r>
              <a:rPr lang="en-IE" sz="1800" i="1" dirty="0" err="1" smtClean="0"/>
              <a:t>Cnuas</a:t>
            </a:r>
            <a:r>
              <a:rPr lang="en-IE" sz="1800" i="1" dirty="0" smtClean="0"/>
              <a:t> </a:t>
            </a:r>
            <a:r>
              <a:rPr lang="en-IE" sz="1800" dirty="0" smtClean="0"/>
              <a:t>is multi-annual and enables </a:t>
            </a:r>
            <a:r>
              <a:rPr lang="en-IE" sz="1800" dirty="0" err="1" smtClean="0"/>
              <a:t>Aosd</a:t>
            </a:r>
            <a:r>
              <a:rPr lang="en-IE" sz="1800" dirty="0" err="1" smtClean="0">
                <a:latin typeface="Calibri"/>
              </a:rPr>
              <a:t>á</a:t>
            </a:r>
            <a:r>
              <a:rPr lang="en-IE" sz="1800" dirty="0" err="1" smtClean="0"/>
              <a:t>na</a:t>
            </a:r>
            <a:r>
              <a:rPr lang="en-IE" sz="1800" dirty="0" smtClean="0"/>
              <a:t> members to concentrate their time and energy on the full-time pursuit of their art.</a:t>
            </a:r>
          </a:p>
          <a:p>
            <a:r>
              <a:rPr lang="en-IE" sz="1800" dirty="0" smtClean="0"/>
              <a:t>It is granted for a 5 year term (20 quarterly payments) to members who meet certain conditions.</a:t>
            </a:r>
          </a:p>
          <a:p>
            <a:r>
              <a:rPr lang="en-IE" sz="1800" dirty="0" smtClean="0"/>
              <a:t>Members apply for the </a:t>
            </a:r>
            <a:r>
              <a:rPr lang="en-IE" sz="1800" i="1" dirty="0" err="1" smtClean="0"/>
              <a:t>Cnuas</a:t>
            </a:r>
            <a:r>
              <a:rPr lang="en-IE" sz="1800" i="1" dirty="0" smtClean="0"/>
              <a:t> </a:t>
            </a:r>
            <a:r>
              <a:rPr lang="en-IE" sz="1800" dirty="0" smtClean="0"/>
              <a:t>via an application form, available from the Registrar. Once a 5 year term comes to an end a member may re-apply.</a:t>
            </a:r>
          </a:p>
          <a:p>
            <a:r>
              <a:rPr lang="en-IE" sz="1800" dirty="0" smtClean="0"/>
              <a:t>Members in receipt of the </a:t>
            </a:r>
            <a:r>
              <a:rPr lang="en-IE" sz="1800" i="1" dirty="0" err="1" smtClean="0"/>
              <a:t>Cnuas</a:t>
            </a:r>
            <a:r>
              <a:rPr lang="en-IE" sz="1800" i="1" dirty="0" smtClean="0"/>
              <a:t> </a:t>
            </a:r>
            <a:r>
              <a:rPr lang="en-IE" sz="1800" dirty="0" smtClean="0"/>
              <a:t>must complete an </a:t>
            </a:r>
            <a:r>
              <a:rPr lang="en-IE" sz="1800" i="1" dirty="0" smtClean="0"/>
              <a:t>Annual Artistic Report Form </a:t>
            </a:r>
            <a:r>
              <a:rPr lang="en-IE" sz="1800" dirty="0" smtClean="0"/>
              <a:t>and supply tax clearance confirmation and Revenue Form 11 each year in order to demonstrate ongoing eligibility. Members not in receipt of the </a:t>
            </a:r>
            <a:r>
              <a:rPr lang="en-IE" sz="1800" dirty="0" err="1" smtClean="0"/>
              <a:t>Cnuas</a:t>
            </a:r>
            <a:r>
              <a:rPr lang="en-IE" sz="1800" dirty="0" smtClean="0"/>
              <a:t> can also complete an </a:t>
            </a:r>
            <a:r>
              <a:rPr lang="en-IE" sz="1800" i="1" dirty="0" smtClean="0"/>
              <a:t>Annual Artistic Report Form </a:t>
            </a:r>
            <a:r>
              <a:rPr lang="en-IE" sz="1800" dirty="0" smtClean="0"/>
              <a:t>to communicate about their work however this is optional.</a:t>
            </a:r>
          </a:p>
          <a:p>
            <a:r>
              <a:rPr lang="en-IE" sz="1800" dirty="0" smtClean="0"/>
              <a:t>The </a:t>
            </a:r>
            <a:r>
              <a:rPr lang="en-IE" sz="1800" i="1" dirty="0" err="1" smtClean="0"/>
              <a:t>Cnuas</a:t>
            </a:r>
            <a:r>
              <a:rPr lang="en-IE" sz="1800" dirty="0" smtClean="0"/>
              <a:t> is currently set at €20,180 per annum and paid in 4 </a:t>
            </a:r>
            <a:r>
              <a:rPr lang="en-IE" sz="1800" dirty="0" err="1" smtClean="0"/>
              <a:t>installments</a:t>
            </a:r>
            <a:r>
              <a:rPr lang="en-IE" sz="1800" dirty="0" smtClean="0"/>
              <a:t> of €5,045. The income threshold </a:t>
            </a:r>
            <a:r>
              <a:rPr lang="en-IE" sz="1800" dirty="0"/>
              <a:t>is € </a:t>
            </a:r>
            <a:r>
              <a:rPr lang="en-IE" sz="1800" dirty="0" smtClean="0"/>
              <a:t>25,770.</a:t>
            </a:r>
          </a:p>
          <a:p>
            <a:r>
              <a:rPr lang="en-IE" sz="1800" dirty="0" err="1" smtClean="0"/>
              <a:t>Aosd</a:t>
            </a:r>
            <a:r>
              <a:rPr lang="en-IE" sz="1800" dirty="0" err="1" smtClean="0">
                <a:latin typeface="Calibri"/>
              </a:rPr>
              <a:t>á</a:t>
            </a:r>
            <a:r>
              <a:rPr lang="en-IE" sz="1800" dirty="0" err="1" smtClean="0"/>
              <a:t>na</a:t>
            </a:r>
            <a:r>
              <a:rPr lang="en-IE" sz="1800" dirty="0" smtClean="0"/>
              <a:t> members in receipt of the </a:t>
            </a:r>
            <a:r>
              <a:rPr lang="en-IE" sz="1800" i="1" dirty="0" err="1" smtClean="0"/>
              <a:t>Cnuas</a:t>
            </a:r>
            <a:r>
              <a:rPr lang="en-IE" sz="1800" i="1" dirty="0" smtClean="0"/>
              <a:t> </a:t>
            </a:r>
            <a:r>
              <a:rPr lang="en-IE" sz="1800" dirty="0" smtClean="0"/>
              <a:t>are not eligible to apply for other Arts Council Bursaries.</a:t>
            </a:r>
          </a:p>
          <a:p>
            <a:r>
              <a:rPr lang="en-IE" sz="1800" dirty="0" smtClean="0"/>
              <a:t>The Registrar administers the </a:t>
            </a:r>
            <a:r>
              <a:rPr lang="en-IE" sz="1800" i="1" dirty="0" err="1" smtClean="0"/>
              <a:t>Cnuas</a:t>
            </a:r>
            <a:r>
              <a:rPr lang="en-IE" sz="1800" i="1" dirty="0" smtClean="0"/>
              <a:t> </a:t>
            </a:r>
            <a:r>
              <a:rPr lang="en-IE" sz="1800" dirty="0" smtClean="0"/>
              <a:t>and handles all details in relation to it. Names of members in receipt of the </a:t>
            </a:r>
            <a:r>
              <a:rPr lang="en-IE" sz="1800" i="1" dirty="0" err="1" smtClean="0"/>
              <a:t>Cnuas</a:t>
            </a:r>
            <a:r>
              <a:rPr lang="en-IE" sz="1800" i="1" dirty="0" smtClean="0"/>
              <a:t> </a:t>
            </a:r>
            <a:r>
              <a:rPr lang="en-IE" sz="1800" dirty="0" smtClean="0"/>
              <a:t>are published on the </a:t>
            </a:r>
            <a:r>
              <a:rPr lang="en-IE" sz="1800" dirty="0" err="1" smtClean="0"/>
              <a:t>Aosd</a:t>
            </a:r>
            <a:r>
              <a:rPr lang="en-IE" sz="1800" dirty="0" err="1" smtClean="0">
                <a:latin typeface="Calibri"/>
              </a:rPr>
              <a:t>á</a:t>
            </a:r>
            <a:r>
              <a:rPr lang="en-IE" sz="1800" dirty="0" err="1" smtClean="0"/>
              <a:t>na</a:t>
            </a:r>
            <a:r>
              <a:rPr lang="en-IE" sz="1800" dirty="0" smtClean="0"/>
              <a:t> web site and in the Arts Council Annual Report.</a:t>
            </a:r>
            <a:endParaRPr lang="en-IE" sz="1800" dirty="0"/>
          </a:p>
        </p:txBody>
      </p:sp>
    </p:spTree>
    <p:extLst>
      <p:ext uri="{BB962C8B-B14F-4D97-AF65-F5344CB8AC3E}">
        <p14:creationId xmlns:p14="http://schemas.microsoft.com/office/powerpoint/2010/main" val="4233033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363272" cy="419646"/>
          </a:xfrm>
        </p:spPr>
        <p:txBody>
          <a:bodyPr>
            <a:normAutofit fontScale="90000"/>
          </a:bodyPr>
          <a:lstStyle/>
          <a:p>
            <a:r>
              <a:rPr lang="en-IE" sz="3200" dirty="0" smtClean="0"/>
              <a:t>Administration			Special Projects</a:t>
            </a:r>
            <a:endParaRPr lang="en-IE" sz="3200" dirty="0"/>
          </a:p>
        </p:txBody>
      </p:sp>
      <p:sp>
        <p:nvSpPr>
          <p:cNvPr id="3" name="Content Placeholder 2"/>
          <p:cNvSpPr>
            <a:spLocks noGrp="1"/>
          </p:cNvSpPr>
          <p:nvPr>
            <p:ph idx="1"/>
          </p:nvPr>
        </p:nvSpPr>
        <p:spPr>
          <a:xfrm>
            <a:off x="4139952" y="908720"/>
            <a:ext cx="4546848" cy="5544616"/>
          </a:xfrm>
        </p:spPr>
        <p:txBody>
          <a:bodyPr>
            <a:normAutofit lnSpcReduction="10000"/>
          </a:bodyPr>
          <a:lstStyle/>
          <a:p>
            <a:r>
              <a:rPr lang="en-US" sz="1550" b="1" dirty="0" smtClean="0"/>
              <a:t>EDI Work Group </a:t>
            </a:r>
            <a:r>
              <a:rPr lang="en-US" sz="1550" dirty="0" smtClean="0"/>
              <a:t>Following on from the General Assembly March 2024 it was decided to form an EDI Work Group from the membership which would liaise with the </a:t>
            </a:r>
            <a:r>
              <a:rPr lang="en-US" sz="1550" dirty="0" err="1" smtClean="0"/>
              <a:t>Toscaireacht</a:t>
            </a:r>
            <a:r>
              <a:rPr lang="en-US" sz="1550" dirty="0" smtClean="0"/>
              <a:t> in relation to EDI. </a:t>
            </a:r>
          </a:p>
          <a:p>
            <a:r>
              <a:rPr lang="en-US" sz="1550" b="1" dirty="0" smtClean="0"/>
              <a:t>Equality Questionnaire </a:t>
            </a:r>
            <a:r>
              <a:rPr lang="en-US" sz="1550" dirty="0" smtClean="0"/>
              <a:t>Following on from the General Assembly an EQ was issued to each member. An external researcher has been appointed to oversee the EQ.</a:t>
            </a:r>
          </a:p>
          <a:p>
            <a:r>
              <a:rPr lang="en-US" sz="1550" b="1" dirty="0" smtClean="0"/>
              <a:t>Counter Culture </a:t>
            </a:r>
            <a:r>
              <a:rPr lang="en-US" sz="1550" dirty="0" smtClean="0"/>
              <a:t>research. </a:t>
            </a:r>
            <a:r>
              <a:rPr lang="en-US" sz="1550" dirty="0" err="1" smtClean="0"/>
              <a:t>CounterCulture</a:t>
            </a:r>
            <a:r>
              <a:rPr lang="en-US" sz="1550" dirty="0" smtClean="0"/>
              <a:t> will carry out an examination of international comparisons to Aosdana. This research is on-going and the report is due to be </a:t>
            </a:r>
            <a:r>
              <a:rPr lang="en-US" sz="1550" dirty="0" err="1" smtClean="0"/>
              <a:t>finalised</a:t>
            </a:r>
            <a:r>
              <a:rPr lang="en-US" sz="1550" dirty="0" smtClean="0"/>
              <a:t> before the end of Summer 2024.</a:t>
            </a:r>
          </a:p>
          <a:p>
            <a:r>
              <a:rPr lang="en-IE" sz="1550" b="1" dirty="0" err="1" smtClean="0"/>
              <a:t>Aosdána</a:t>
            </a:r>
            <a:r>
              <a:rPr lang="en-US" sz="1550" b="1" dirty="0" smtClean="0"/>
              <a:t>/Arts Council Working Group. </a:t>
            </a:r>
            <a:r>
              <a:rPr lang="en-US" sz="1550" dirty="0" smtClean="0"/>
              <a:t>2 members of the </a:t>
            </a:r>
            <a:r>
              <a:rPr lang="en-US" sz="1550" dirty="0" err="1" smtClean="0"/>
              <a:t>Toscaireacht</a:t>
            </a:r>
            <a:r>
              <a:rPr lang="en-US" sz="1550" dirty="0" smtClean="0"/>
              <a:t> and the Arts Council Director and Registrar meet from time to time to discuss items of interest and initiatives. e.g. Through this the Open Forum was devised.</a:t>
            </a:r>
          </a:p>
          <a:p>
            <a:r>
              <a:rPr lang="en-IE" sz="1550" b="1" dirty="0" err="1"/>
              <a:t>Aosdána</a:t>
            </a:r>
            <a:r>
              <a:rPr lang="en-IE" sz="1550" dirty="0"/>
              <a:t> </a:t>
            </a:r>
            <a:r>
              <a:rPr lang="en-US" sz="1550" b="1" dirty="0"/>
              <a:t>B</a:t>
            </a:r>
            <a:r>
              <a:rPr lang="en-US" sz="1550" b="1" dirty="0" smtClean="0"/>
              <a:t>eginnings </a:t>
            </a:r>
            <a:r>
              <a:rPr lang="en-US" sz="1550" dirty="0" smtClean="0"/>
              <a:t>– It is envisaged that an e-book version of this publication will be produced in 2024 for wider circulation domestically and internationally.</a:t>
            </a:r>
          </a:p>
          <a:p>
            <a:endParaRPr lang="en-US" sz="1600" dirty="0" smtClean="0"/>
          </a:p>
          <a:p>
            <a:endParaRPr lang="en-IE" sz="1600" dirty="0"/>
          </a:p>
        </p:txBody>
      </p:sp>
      <p:sp>
        <p:nvSpPr>
          <p:cNvPr id="4" name="Text Placeholder 3"/>
          <p:cNvSpPr>
            <a:spLocks noGrp="1"/>
          </p:cNvSpPr>
          <p:nvPr>
            <p:ph type="body" sz="half" idx="2"/>
          </p:nvPr>
        </p:nvSpPr>
        <p:spPr>
          <a:xfrm>
            <a:off x="457200" y="692696"/>
            <a:ext cx="3106688" cy="5832648"/>
          </a:xfrm>
        </p:spPr>
        <p:txBody>
          <a:bodyPr>
            <a:normAutofit fontScale="25000" lnSpcReduction="20000"/>
          </a:bodyPr>
          <a:lstStyle/>
          <a:p>
            <a:pPr marL="285750" indent="-285750">
              <a:buFont typeface="Arial" panose="020B0604020202020204" pitchFamily="34" charset="0"/>
              <a:buChar char="•"/>
            </a:pPr>
            <a:endParaRPr lang="en-IE" sz="6400" dirty="0" smtClean="0"/>
          </a:p>
          <a:p>
            <a:pPr marL="285750" indent="-285750">
              <a:buFont typeface="Arial" panose="020B0604020202020204" pitchFamily="34" charset="0"/>
              <a:buChar char="•"/>
            </a:pPr>
            <a:r>
              <a:rPr lang="en-IE" sz="7200" dirty="0" err="1" smtClean="0">
                <a:cs typeface="Calibri" panose="020F0502020204030204" pitchFamily="34" charset="0"/>
              </a:rPr>
              <a:t>Aosdána</a:t>
            </a:r>
            <a:r>
              <a:rPr lang="en-IE" sz="7200" dirty="0" smtClean="0">
                <a:cs typeface="Calibri" panose="020F0502020204030204" pitchFamily="34" charset="0"/>
              </a:rPr>
              <a:t> was established in 1981. </a:t>
            </a:r>
            <a:endParaRPr lang="en-IE" sz="7200" dirty="0" smtClean="0">
              <a:cs typeface="Calibri" panose="020F0502020204030204" pitchFamily="34" charset="0"/>
            </a:endParaRPr>
          </a:p>
          <a:p>
            <a:pPr marL="285750" indent="-285750">
              <a:buFont typeface="Arial" panose="020B0604020202020204" pitchFamily="34" charset="0"/>
              <a:buChar char="•"/>
            </a:pPr>
            <a:r>
              <a:rPr lang="en-US" sz="7200" dirty="0" smtClean="0">
                <a:cs typeface="Calibri" panose="020F0502020204030204" pitchFamily="34" charset="0"/>
              </a:rPr>
              <a:t>See </a:t>
            </a:r>
            <a:r>
              <a:rPr lang="en-US" sz="7200" b="1" i="1" dirty="0" err="1" smtClean="0">
                <a:cs typeface="Calibri" panose="020F0502020204030204" pitchFamily="34" charset="0"/>
              </a:rPr>
              <a:t>Aosd</a:t>
            </a:r>
            <a:r>
              <a:rPr lang="en-IE" sz="7200" b="1" i="1" dirty="0">
                <a:cs typeface="Calibri" panose="020F0502020204030204" pitchFamily="34" charset="0"/>
              </a:rPr>
              <a:t>á</a:t>
            </a:r>
            <a:r>
              <a:rPr lang="en-US" sz="7200" b="1" i="1" dirty="0" err="1" smtClean="0">
                <a:cs typeface="Calibri" panose="020F0502020204030204" pitchFamily="34" charset="0"/>
              </a:rPr>
              <a:t>na</a:t>
            </a:r>
            <a:r>
              <a:rPr lang="en-US" sz="7200" b="1" i="1" dirty="0" smtClean="0">
                <a:cs typeface="Calibri" panose="020F0502020204030204" pitchFamily="34" charset="0"/>
              </a:rPr>
              <a:t> Beginnings </a:t>
            </a:r>
            <a:r>
              <a:rPr lang="en-US" sz="7200" i="1" dirty="0" smtClean="0">
                <a:cs typeface="Calibri" panose="020F0502020204030204" pitchFamily="34" charset="0"/>
              </a:rPr>
              <a:t>by </a:t>
            </a:r>
            <a:r>
              <a:rPr lang="en-US" sz="7200" dirty="0" smtClean="0">
                <a:cs typeface="Calibri" panose="020F0502020204030204" pitchFamily="34" charset="0"/>
              </a:rPr>
              <a:t>Mark Duncan, commissioned to celebrate the 40</a:t>
            </a:r>
            <a:r>
              <a:rPr lang="en-US" sz="7200" baseline="30000" dirty="0" smtClean="0">
                <a:cs typeface="Calibri" panose="020F0502020204030204" pitchFamily="34" charset="0"/>
              </a:rPr>
              <a:t>th</a:t>
            </a:r>
            <a:r>
              <a:rPr lang="en-US" sz="7200" dirty="0" smtClean="0">
                <a:cs typeface="Calibri" panose="020F0502020204030204" pitchFamily="34" charset="0"/>
              </a:rPr>
              <a:t> anniversary of Aosdana, for an in-</a:t>
            </a:r>
            <a:r>
              <a:rPr lang="en-US" sz="7200" dirty="0" err="1" smtClean="0">
                <a:cs typeface="Calibri" panose="020F0502020204030204" pitchFamily="34" charset="0"/>
              </a:rPr>
              <a:t>dept</a:t>
            </a:r>
            <a:r>
              <a:rPr lang="en-US" sz="7200" dirty="0" smtClean="0">
                <a:cs typeface="Calibri" panose="020F0502020204030204" pitchFamily="34" charset="0"/>
              </a:rPr>
              <a:t> outline of how </a:t>
            </a:r>
            <a:r>
              <a:rPr lang="en-US" sz="7200" dirty="0" err="1" smtClean="0">
                <a:cs typeface="Calibri" panose="020F0502020204030204" pitchFamily="34" charset="0"/>
              </a:rPr>
              <a:t>Aosd</a:t>
            </a:r>
            <a:r>
              <a:rPr lang="en-IE" sz="7200" dirty="0">
                <a:cs typeface="Calibri" panose="020F0502020204030204" pitchFamily="34" charset="0"/>
              </a:rPr>
              <a:t>á</a:t>
            </a:r>
            <a:r>
              <a:rPr lang="en-US" sz="7200" dirty="0" err="1" smtClean="0">
                <a:cs typeface="Calibri" panose="020F0502020204030204" pitchFamily="34" charset="0"/>
              </a:rPr>
              <a:t>na</a:t>
            </a:r>
            <a:r>
              <a:rPr lang="en-US" sz="7200" dirty="0" smtClean="0">
                <a:cs typeface="Calibri" panose="020F0502020204030204" pitchFamily="34" charset="0"/>
              </a:rPr>
              <a:t> was established.</a:t>
            </a:r>
            <a:endParaRPr lang="en-IE" sz="7200" dirty="0" smtClean="0">
              <a:cs typeface="Calibri" panose="020F0502020204030204" pitchFamily="34" charset="0"/>
            </a:endParaRPr>
          </a:p>
          <a:p>
            <a:pPr marL="285750" indent="-285750">
              <a:buFont typeface="Arial" panose="020B0604020202020204" pitchFamily="34" charset="0"/>
              <a:buChar char="•"/>
            </a:pPr>
            <a:r>
              <a:rPr lang="en-IE" sz="7200" dirty="0" err="1" smtClean="0">
                <a:cs typeface="Calibri" panose="020F0502020204030204" pitchFamily="34" charset="0"/>
              </a:rPr>
              <a:t>Aosdána</a:t>
            </a:r>
            <a:r>
              <a:rPr lang="en-IE" sz="7200" dirty="0" smtClean="0">
                <a:cs typeface="Calibri" panose="020F0502020204030204" pitchFamily="34" charset="0"/>
              </a:rPr>
              <a:t> is funded by the State through the Arts Council.</a:t>
            </a:r>
          </a:p>
          <a:p>
            <a:pPr marL="285750" indent="-285750">
              <a:buFont typeface="Arial" panose="020B0604020202020204" pitchFamily="34" charset="0"/>
              <a:buChar char="•"/>
            </a:pPr>
            <a:r>
              <a:rPr lang="en-IE" sz="7200" dirty="0" smtClean="0">
                <a:cs typeface="Calibri" panose="020F0502020204030204" pitchFamily="34" charset="0"/>
              </a:rPr>
              <a:t>The Arts Council handles all of </a:t>
            </a:r>
            <a:r>
              <a:rPr lang="en-IE" sz="7200" dirty="0" err="1" smtClean="0">
                <a:cs typeface="Calibri" panose="020F0502020204030204" pitchFamily="34" charset="0"/>
              </a:rPr>
              <a:t>Aosdána’s</a:t>
            </a:r>
            <a:r>
              <a:rPr lang="en-IE" sz="7200" dirty="0" smtClean="0">
                <a:cs typeface="Calibri" panose="020F0502020204030204" pitchFamily="34" charset="0"/>
              </a:rPr>
              <a:t> administration and financial arrangements and reports on its operation to the </a:t>
            </a:r>
            <a:r>
              <a:rPr lang="en-IE" sz="7200" dirty="0" err="1" smtClean="0">
                <a:cs typeface="Calibri" panose="020F0502020204030204" pitchFamily="34" charset="0"/>
              </a:rPr>
              <a:t>Oireachtas</a:t>
            </a:r>
            <a:r>
              <a:rPr lang="en-IE" sz="7200" dirty="0" smtClean="0">
                <a:cs typeface="Calibri" panose="020F0502020204030204" pitchFamily="34" charset="0"/>
              </a:rPr>
              <a:t>.</a:t>
            </a:r>
          </a:p>
          <a:p>
            <a:pPr marL="285750" indent="-285750">
              <a:buFont typeface="Arial" panose="020B0604020202020204" pitchFamily="34" charset="0"/>
              <a:buChar char="•"/>
            </a:pPr>
            <a:r>
              <a:rPr lang="en-IE" sz="7200" dirty="0">
                <a:cs typeface="Calibri" panose="020F0502020204030204" pitchFamily="34" charset="0"/>
              </a:rPr>
              <a:t>S</a:t>
            </a:r>
            <a:r>
              <a:rPr lang="en-IE" sz="7200" dirty="0" smtClean="0">
                <a:cs typeface="Calibri" panose="020F0502020204030204" pitchFamily="34" charset="0"/>
              </a:rPr>
              <a:t>taff members of the Arts Council act as Registrar </a:t>
            </a:r>
            <a:r>
              <a:rPr lang="en-IE" sz="7200" dirty="0">
                <a:cs typeface="Calibri" panose="020F0502020204030204" pitchFamily="34" charset="0"/>
              </a:rPr>
              <a:t>and </a:t>
            </a:r>
            <a:r>
              <a:rPr lang="en-IE" sz="7200" dirty="0" err="1">
                <a:cs typeface="Calibri" panose="020F0502020204030204" pitchFamily="34" charset="0"/>
              </a:rPr>
              <a:t>Aosdána</a:t>
            </a:r>
            <a:r>
              <a:rPr lang="en-IE" sz="7200" dirty="0">
                <a:cs typeface="Calibri" panose="020F0502020204030204" pitchFamily="34" charset="0"/>
              </a:rPr>
              <a:t> </a:t>
            </a:r>
            <a:r>
              <a:rPr lang="en-IE" sz="7200" dirty="0" smtClean="0">
                <a:cs typeface="Calibri" panose="020F0502020204030204" pitchFamily="34" charset="0"/>
              </a:rPr>
              <a:t>Assistant.</a:t>
            </a:r>
          </a:p>
          <a:p>
            <a:endParaRPr lang="en-IE" dirty="0"/>
          </a:p>
        </p:txBody>
      </p:sp>
    </p:spTree>
    <p:extLst>
      <p:ext uri="{BB962C8B-B14F-4D97-AF65-F5344CB8AC3E}">
        <p14:creationId xmlns:p14="http://schemas.microsoft.com/office/powerpoint/2010/main" val="3926728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An Overview</a:t>
            </a:r>
            <a:endParaRPr lang="en-IE" dirty="0"/>
          </a:p>
        </p:txBody>
      </p:sp>
      <p:sp>
        <p:nvSpPr>
          <p:cNvPr id="3" name="Content Placeholder 2"/>
          <p:cNvSpPr>
            <a:spLocks noGrp="1"/>
          </p:cNvSpPr>
          <p:nvPr>
            <p:ph idx="1"/>
          </p:nvPr>
        </p:nvSpPr>
        <p:spPr/>
        <p:txBody>
          <a:bodyPr>
            <a:normAutofit lnSpcReduction="10000"/>
          </a:bodyPr>
          <a:lstStyle/>
          <a:p>
            <a:r>
              <a:rPr lang="en-IE" dirty="0" smtClean="0"/>
              <a:t>Membership</a:t>
            </a:r>
          </a:p>
          <a:p>
            <a:r>
              <a:rPr lang="en-IE" dirty="0" smtClean="0"/>
              <a:t>General Assembly / Open Forum</a:t>
            </a:r>
          </a:p>
          <a:p>
            <a:r>
              <a:rPr lang="en-IE" dirty="0" smtClean="0"/>
              <a:t>Nominations and Election</a:t>
            </a:r>
          </a:p>
          <a:p>
            <a:r>
              <a:rPr lang="en-IE" dirty="0" err="1" smtClean="0"/>
              <a:t>Saoi</a:t>
            </a:r>
            <a:endParaRPr lang="en-IE" dirty="0" smtClean="0"/>
          </a:p>
          <a:p>
            <a:r>
              <a:rPr lang="en-IE" dirty="0" err="1" smtClean="0"/>
              <a:t>Toscaireacht</a:t>
            </a:r>
            <a:endParaRPr lang="en-IE" dirty="0" smtClean="0"/>
          </a:p>
          <a:p>
            <a:r>
              <a:rPr lang="en-IE" dirty="0" err="1" smtClean="0"/>
              <a:t>Cnuas</a:t>
            </a:r>
            <a:endParaRPr lang="en-IE" dirty="0" smtClean="0"/>
          </a:p>
          <a:p>
            <a:r>
              <a:rPr lang="en-IE" dirty="0" smtClean="0"/>
              <a:t>Administration</a:t>
            </a:r>
          </a:p>
          <a:p>
            <a:r>
              <a:rPr lang="en-US" dirty="0" smtClean="0"/>
              <a:t>Special Projects</a:t>
            </a:r>
            <a:endParaRPr lang="en-IE" dirty="0"/>
          </a:p>
        </p:txBody>
      </p:sp>
    </p:spTree>
    <p:extLst>
      <p:ext uri="{BB962C8B-B14F-4D97-AF65-F5344CB8AC3E}">
        <p14:creationId xmlns:p14="http://schemas.microsoft.com/office/powerpoint/2010/main" val="3169433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Membership</a:t>
            </a:r>
            <a:endParaRPr lang="en-IE" dirty="0"/>
          </a:p>
        </p:txBody>
      </p:sp>
      <p:sp>
        <p:nvSpPr>
          <p:cNvPr id="3" name="Content Placeholder 2"/>
          <p:cNvSpPr>
            <a:spLocks noGrp="1"/>
          </p:cNvSpPr>
          <p:nvPr>
            <p:ph idx="1"/>
          </p:nvPr>
        </p:nvSpPr>
        <p:spPr/>
        <p:txBody>
          <a:bodyPr>
            <a:normAutofit fontScale="77500" lnSpcReduction="20000"/>
          </a:bodyPr>
          <a:lstStyle/>
          <a:p>
            <a:r>
              <a:rPr lang="en-IE" sz="2600" dirty="0" smtClean="0"/>
              <a:t>250 living artists who have produced a distinguished body of work.</a:t>
            </a:r>
          </a:p>
          <a:p>
            <a:r>
              <a:rPr lang="en-IE" sz="2600" dirty="0" smtClean="0"/>
              <a:t>Must have been resident in Ireland for 5 years and have produced a body of work that is original and creative.</a:t>
            </a:r>
          </a:p>
          <a:p>
            <a:r>
              <a:rPr lang="en-IE" sz="2600" dirty="0" smtClean="0"/>
              <a:t>Members are responsible for nominations and election of new members.</a:t>
            </a:r>
          </a:p>
          <a:p>
            <a:r>
              <a:rPr lang="en-IE" sz="2600" dirty="0" smtClean="0"/>
              <a:t>Members can be further recognised for outstanding achievement by the position of </a:t>
            </a:r>
            <a:r>
              <a:rPr lang="en-IE" sz="2600" dirty="0" err="1" smtClean="0"/>
              <a:t>Saoi</a:t>
            </a:r>
            <a:r>
              <a:rPr lang="en-IE" sz="2600" dirty="0" smtClean="0"/>
              <a:t>.</a:t>
            </a:r>
          </a:p>
          <a:p>
            <a:r>
              <a:rPr lang="en-IE" sz="2600" dirty="0" smtClean="0"/>
              <a:t>Members may apply for the </a:t>
            </a:r>
            <a:r>
              <a:rPr lang="en-IE" sz="2600" i="1" dirty="0" err="1" smtClean="0"/>
              <a:t>Cnuas</a:t>
            </a:r>
            <a:r>
              <a:rPr lang="en-IE" sz="2600" dirty="0" smtClean="0"/>
              <a:t>, which is multi-annual.</a:t>
            </a:r>
          </a:p>
          <a:p>
            <a:r>
              <a:rPr lang="en-IE" sz="2600" dirty="0" smtClean="0"/>
              <a:t>Members update their own biography and photo on the </a:t>
            </a:r>
            <a:r>
              <a:rPr lang="en-IE" sz="2600" dirty="0" err="1" smtClean="0"/>
              <a:t>Aosd</a:t>
            </a:r>
            <a:r>
              <a:rPr lang="en-IE" sz="2600" dirty="0" err="1" smtClean="0">
                <a:latin typeface="Calibri"/>
              </a:rPr>
              <a:t>á</a:t>
            </a:r>
            <a:r>
              <a:rPr lang="en-IE" sz="2600" dirty="0" err="1" smtClean="0"/>
              <a:t>na</a:t>
            </a:r>
            <a:r>
              <a:rPr lang="en-IE" sz="2600" dirty="0" smtClean="0"/>
              <a:t> web site.</a:t>
            </a:r>
          </a:p>
          <a:p>
            <a:r>
              <a:rPr lang="en-IE" sz="2600" dirty="0" smtClean="0"/>
              <a:t>Members contribute news of events/works for a weekly circular entitled </a:t>
            </a:r>
            <a:r>
              <a:rPr lang="en-IE" sz="2600" i="1" dirty="0" smtClean="0"/>
              <a:t>‘Dates for your Diaries’ </a:t>
            </a:r>
            <a:r>
              <a:rPr lang="en-IE" sz="2600" dirty="0" smtClean="0"/>
              <a:t>, monthly Newsletter and </a:t>
            </a:r>
            <a:r>
              <a:rPr lang="en-IE" sz="2600" dirty="0" err="1" smtClean="0"/>
              <a:t>Aosd</a:t>
            </a:r>
            <a:r>
              <a:rPr lang="en-IE" sz="2600" dirty="0" err="1" smtClean="0">
                <a:latin typeface="Calibri"/>
              </a:rPr>
              <a:t>á</a:t>
            </a:r>
            <a:r>
              <a:rPr lang="en-IE" sz="2600" dirty="0" err="1" smtClean="0"/>
              <a:t>na</a:t>
            </a:r>
            <a:r>
              <a:rPr lang="en-IE" sz="2600" dirty="0" smtClean="0"/>
              <a:t> social media.</a:t>
            </a:r>
          </a:p>
          <a:p>
            <a:r>
              <a:rPr lang="en-IE" sz="2600" dirty="0" smtClean="0"/>
              <a:t>The </a:t>
            </a:r>
            <a:r>
              <a:rPr lang="en-IE" sz="2600" i="1" dirty="0" smtClean="0"/>
              <a:t>Annual Artistic Report Form</a:t>
            </a:r>
            <a:r>
              <a:rPr lang="en-IE" sz="2600" dirty="0" smtClean="0"/>
              <a:t>, open to all members to complete, is an additional way members can communicate about their work and thereby enable the Arts Council to acknowledge, celebrate and advocate for the work of </a:t>
            </a:r>
            <a:r>
              <a:rPr lang="en-IE" sz="2600" dirty="0" err="1" smtClean="0"/>
              <a:t>Aosd</a:t>
            </a:r>
            <a:r>
              <a:rPr lang="en-IE" sz="2600" dirty="0" err="1" smtClean="0">
                <a:latin typeface="Calibri"/>
              </a:rPr>
              <a:t>á</a:t>
            </a:r>
            <a:r>
              <a:rPr lang="en-IE" sz="2600" dirty="0" err="1" smtClean="0"/>
              <a:t>na</a:t>
            </a:r>
            <a:r>
              <a:rPr lang="en-IE" sz="2600" dirty="0" smtClean="0"/>
              <a:t> members and their impact on a wider public.</a:t>
            </a:r>
          </a:p>
          <a:p>
            <a:endParaRPr lang="en-IE" dirty="0" smtClean="0"/>
          </a:p>
          <a:p>
            <a:endParaRPr lang="en-IE" dirty="0"/>
          </a:p>
        </p:txBody>
      </p:sp>
    </p:spTree>
    <p:extLst>
      <p:ext uri="{BB962C8B-B14F-4D97-AF65-F5344CB8AC3E}">
        <p14:creationId xmlns:p14="http://schemas.microsoft.com/office/powerpoint/2010/main" val="3769943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Current Membership June 2024</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257408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750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Current Membership June 2024</a:t>
            </a:r>
            <a:endParaRPr lang="en-IE"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6121276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0186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General Assembly / Open Forum</a:t>
            </a:r>
            <a:endParaRPr lang="en-IE" dirty="0"/>
          </a:p>
        </p:txBody>
      </p:sp>
      <p:sp>
        <p:nvSpPr>
          <p:cNvPr id="3" name="Content Placeholder 2"/>
          <p:cNvSpPr>
            <a:spLocks noGrp="1"/>
          </p:cNvSpPr>
          <p:nvPr>
            <p:ph sz="half" idx="1"/>
          </p:nvPr>
        </p:nvSpPr>
        <p:spPr/>
        <p:txBody>
          <a:bodyPr>
            <a:normAutofit fontScale="92500" lnSpcReduction="10000"/>
          </a:bodyPr>
          <a:lstStyle/>
          <a:p>
            <a:r>
              <a:rPr lang="en-IE" sz="2000" dirty="0" smtClean="0"/>
              <a:t>Each year the entire membership meets in a General Assembly to elect new members, agree matters of policy and procedure, review the activities of </a:t>
            </a:r>
            <a:r>
              <a:rPr lang="en-IE" sz="2000" dirty="0" err="1" smtClean="0"/>
              <a:t>Aosdána</a:t>
            </a:r>
            <a:r>
              <a:rPr lang="en-IE" sz="2000" dirty="0" smtClean="0"/>
              <a:t> and discuss issues relevant to the arts and artists in Society.</a:t>
            </a:r>
          </a:p>
          <a:p>
            <a:r>
              <a:rPr lang="en-IE" sz="2000" dirty="0" smtClean="0"/>
              <a:t>The General Assembly is regulated by Standing Orders and Chaired by the </a:t>
            </a:r>
            <a:r>
              <a:rPr lang="en-IE" sz="2000" dirty="0" err="1" smtClean="0"/>
              <a:t>Toscaireacht</a:t>
            </a:r>
            <a:r>
              <a:rPr lang="en-IE" sz="2000" dirty="0" smtClean="0"/>
              <a:t>. The </a:t>
            </a:r>
            <a:r>
              <a:rPr lang="en-IE" sz="2000" dirty="0" err="1" smtClean="0"/>
              <a:t>Toscaireacht</a:t>
            </a:r>
            <a:r>
              <a:rPr lang="en-IE" sz="2000" dirty="0" smtClean="0"/>
              <a:t> oversee approved Standing Orders.</a:t>
            </a:r>
          </a:p>
          <a:p>
            <a:r>
              <a:rPr lang="en-IE" sz="2000" dirty="0" smtClean="0"/>
              <a:t>It generally takes place over one day. This year the GA was in Dublin Castle on 26 March 2024.</a:t>
            </a:r>
            <a:endParaRPr lang="en-IE" sz="2000" dirty="0"/>
          </a:p>
          <a:p>
            <a:r>
              <a:rPr lang="en-US" sz="2000" dirty="0" smtClean="0"/>
              <a:t>The morning session is private with the afternoon open to the public.</a:t>
            </a:r>
            <a:endParaRPr lang="en-IE" sz="2000" dirty="0"/>
          </a:p>
        </p:txBody>
      </p:sp>
      <p:sp>
        <p:nvSpPr>
          <p:cNvPr id="4" name="Content Placeholder 3"/>
          <p:cNvSpPr>
            <a:spLocks noGrp="1"/>
          </p:cNvSpPr>
          <p:nvPr>
            <p:ph sz="half" idx="2"/>
          </p:nvPr>
        </p:nvSpPr>
        <p:spPr>
          <a:xfrm>
            <a:off x="4524375" y="1588194"/>
            <a:ext cx="4038600" cy="4525963"/>
          </a:xfrm>
        </p:spPr>
        <p:txBody>
          <a:bodyPr>
            <a:normAutofit fontScale="92500" lnSpcReduction="10000"/>
          </a:bodyPr>
          <a:lstStyle/>
          <a:p>
            <a:r>
              <a:rPr lang="en-US" sz="2000" dirty="0" smtClean="0"/>
              <a:t>In 2023 the membership devised an Open Forum in order to discuss issues of relevance and concern to the membership.</a:t>
            </a:r>
          </a:p>
          <a:p>
            <a:r>
              <a:rPr lang="en-US" sz="2000" dirty="0" smtClean="0"/>
              <a:t>The first Open Forum was held in the Law Society at Blackhall Place on 21 Nov 2023. </a:t>
            </a:r>
          </a:p>
          <a:p>
            <a:r>
              <a:rPr lang="en-US" sz="2000" dirty="0" smtClean="0"/>
              <a:t>Topics included </a:t>
            </a:r>
            <a:r>
              <a:rPr lang="en-US" sz="2000" i="1" dirty="0" smtClean="0"/>
              <a:t>EDI and the Future</a:t>
            </a:r>
            <a:r>
              <a:rPr lang="en-US" sz="2000" dirty="0" smtClean="0"/>
              <a:t>; </a:t>
            </a:r>
            <a:r>
              <a:rPr lang="en-US" sz="2000" i="1" dirty="0" smtClean="0"/>
              <a:t>Contribution and Engagement</a:t>
            </a:r>
            <a:r>
              <a:rPr lang="en-US" sz="2000" dirty="0" smtClean="0"/>
              <a:t>; </a:t>
            </a:r>
            <a:r>
              <a:rPr lang="en-US" sz="2000" i="1" dirty="0" err="1" smtClean="0"/>
              <a:t>Honour</a:t>
            </a:r>
            <a:r>
              <a:rPr lang="en-US" sz="2000" i="1" dirty="0" smtClean="0"/>
              <a:t> and Profile</a:t>
            </a:r>
            <a:r>
              <a:rPr lang="en-US" sz="2000" dirty="0" smtClean="0"/>
              <a:t>.</a:t>
            </a:r>
          </a:p>
          <a:p>
            <a:r>
              <a:rPr lang="en-US" sz="2000" dirty="0" smtClean="0"/>
              <a:t>It is hoped that an Open Forum can take place each year in order to facilitate discussion and the formation of Standing Orders for the subsequent General Assembly Agenda.</a:t>
            </a:r>
            <a:endParaRPr lang="en-IE" sz="2000" dirty="0"/>
          </a:p>
          <a:p>
            <a:endParaRPr lang="en-IE" sz="2000" dirty="0"/>
          </a:p>
        </p:txBody>
      </p:sp>
    </p:spTree>
    <p:extLst>
      <p:ext uri="{BB962C8B-B14F-4D97-AF65-F5344CB8AC3E}">
        <p14:creationId xmlns:p14="http://schemas.microsoft.com/office/powerpoint/2010/main" val="3517623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Nominations and Election</a:t>
            </a:r>
            <a:endParaRPr lang="en-IE" dirty="0"/>
          </a:p>
        </p:txBody>
      </p:sp>
      <p:sp>
        <p:nvSpPr>
          <p:cNvPr id="3" name="Content Placeholder 2"/>
          <p:cNvSpPr>
            <a:spLocks noGrp="1"/>
          </p:cNvSpPr>
          <p:nvPr>
            <p:ph idx="1"/>
          </p:nvPr>
        </p:nvSpPr>
        <p:spPr/>
        <p:txBody>
          <a:bodyPr>
            <a:normAutofit lnSpcReduction="10000"/>
          </a:bodyPr>
          <a:lstStyle/>
          <a:p>
            <a:r>
              <a:rPr lang="en-IE" sz="2000" dirty="0" smtClean="0"/>
              <a:t>Membership of </a:t>
            </a:r>
            <a:r>
              <a:rPr lang="en-IE" sz="2000" dirty="0" err="1" smtClean="0"/>
              <a:t>Aosd</a:t>
            </a:r>
            <a:r>
              <a:rPr lang="en-IE" sz="2000" dirty="0" err="1" smtClean="0">
                <a:latin typeface="Calibri"/>
              </a:rPr>
              <a:t>á</a:t>
            </a:r>
            <a:r>
              <a:rPr lang="en-IE" sz="2000" dirty="0" err="1" smtClean="0"/>
              <a:t>na</a:t>
            </a:r>
            <a:r>
              <a:rPr lang="en-IE" sz="2000" dirty="0" smtClean="0"/>
              <a:t> is by peer nomination and election.</a:t>
            </a:r>
          </a:p>
          <a:p>
            <a:r>
              <a:rPr lang="en-IE" sz="2000" dirty="0" smtClean="0"/>
              <a:t>Members have a responsibility to familiarise themselves with the work of candidates for election and to participate actively in all stages of the process.</a:t>
            </a:r>
          </a:p>
          <a:p>
            <a:r>
              <a:rPr lang="en-IE" sz="2000" b="1" dirty="0" smtClean="0"/>
              <a:t>Stage 1 </a:t>
            </a:r>
            <a:r>
              <a:rPr lang="en-IE" sz="2000" dirty="0" smtClean="0"/>
              <a:t>– Any member can nominate an artist for membership. The call for nominations is in the Autumn and administered by the Registrar.</a:t>
            </a:r>
          </a:p>
          <a:p>
            <a:r>
              <a:rPr lang="en-IE" sz="2000" b="1" dirty="0" smtClean="0"/>
              <a:t>Stage 2 </a:t>
            </a:r>
            <a:r>
              <a:rPr lang="en-IE" sz="2000" dirty="0" smtClean="0"/>
              <a:t>– Once nominations are complete and are approved by the </a:t>
            </a:r>
            <a:r>
              <a:rPr lang="en-IE" sz="2000" dirty="0" err="1" smtClean="0"/>
              <a:t>Toscaireacht</a:t>
            </a:r>
            <a:r>
              <a:rPr lang="en-IE" sz="2000" dirty="0" smtClean="0"/>
              <a:t>, as being according to rule, all members receive a ballot in their discipline by post or email. A candidate must achieve 50% + 1 of the quota to go forward to the General Assembly.</a:t>
            </a:r>
          </a:p>
          <a:p>
            <a:r>
              <a:rPr lang="en-IE" sz="2000" b="1" dirty="0" smtClean="0"/>
              <a:t>Stage 3 </a:t>
            </a:r>
            <a:r>
              <a:rPr lang="en-IE" sz="2000" dirty="0" smtClean="0"/>
              <a:t>– All members receive information on candidates in advance of the General Assembly. A postal ballot can be arranged. Otherwise members cast their ballot on the day. The candidates with the greatest number of votes get elected in accordance with the number of spaces available up to the membership limit of 250.</a:t>
            </a:r>
            <a:endParaRPr lang="en-IE" sz="2000" dirty="0"/>
          </a:p>
        </p:txBody>
      </p:sp>
    </p:spTree>
    <p:extLst>
      <p:ext uri="{BB962C8B-B14F-4D97-AF65-F5344CB8AC3E}">
        <p14:creationId xmlns:p14="http://schemas.microsoft.com/office/powerpoint/2010/main" val="2706278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smtClean="0"/>
              <a:t>Saoithe</a:t>
            </a:r>
            <a:endParaRPr lang="en-IE" dirty="0"/>
          </a:p>
        </p:txBody>
      </p:sp>
      <p:sp>
        <p:nvSpPr>
          <p:cNvPr id="3" name="Content Placeholder 2"/>
          <p:cNvSpPr>
            <a:spLocks noGrp="1"/>
          </p:cNvSpPr>
          <p:nvPr>
            <p:ph sz="half" idx="1"/>
          </p:nvPr>
        </p:nvSpPr>
        <p:spPr>
          <a:xfrm>
            <a:off x="457200" y="1600200"/>
            <a:ext cx="4038600" cy="4781128"/>
          </a:xfrm>
        </p:spPr>
        <p:txBody>
          <a:bodyPr>
            <a:normAutofit fontScale="25000" lnSpcReduction="20000"/>
          </a:bodyPr>
          <a:lstStyle/>
          <a:p>
            <a:r>
              <a:rPr lang="en-IE" sz="7200" dirty="0" smtClean="0"/>
              <a:t>Any member can nominate another member for the honour of </a:t>
            </a:r>
            <a:r>
              <a:rPr lang="en-IE" sz="7200" dirty="0" err="1" smtClean="0"/>
              <a:t>Saoi</a:t>
            </a:r>
            <a:r>
              <a:rPr lang="en-IE" sz="7200" dirty="0" smtClean="0"/>
              <a:t>. A nomination must be assented to by 15 additional  members. Election occurs by ballot of all members. To be elected a candidate must achieve 50% + 1 of the total membership.</a:t>
            </a:r>
          </a:p>
          <a:p>
            <a:r>
              <a:rPr lang="en-IE" sz="7200" dirty="0" smtClean="0"/>
              <a:t>No more than 7 members can hold the honour at any one time.</a:t>
            </a:r>
          </a:p>
          <a:p>
            <a:r>
              <a:rPr lang="en-IE" sz="7200" dirty="0" smtClean="0"/>
              <a:t>The President of Ireland confers the symbol of </a:t>
            </a:r>
            <a:r>
              <a:rPr lang="en-IE" sz="7200" dirty="0" err="1" smtClean="0"/>
              <a:t>Saoi</a:t>
            </a:r>
            <a:r>
              <a:rPr lang="en-IE" sz="7200" dirty="0" smtClean="0"/>
              <a:t>, the gold </a:t>
            </a:r>
            <a:r>
              <a:rPr lang="en-IE" sz="7200" dirty="0" err="1" smtClean="0"/>
              <a:t>Torc</a:t>
            </a:r>
            <a:r>
              <a:rPr lang="en-IE" sz="7200" dirty="0" smtClean="0"/>
              <a:t>.</a:t>
            </a:r>
          </a:p>
          <a:p>
            <a:r>
              <a:rPr lang="en-IE" sz="7200" dirty="0" smtClean="0"/>
              <a:t>There are currently 4 </a:t>
            </a:r>
            <a:r>
              <a:rPr lang="en-IE" sz="7200" dirty="0" err="1" smtClean="0"/>
              <a:t>Saoithe</a:t>
            </a:r>
            <a:r>
              <a:rPr lang="en-IE" sz="7200" dirty="0" smtClean="0"/>
              <a:t>. There are 3 vacancies</a:t>
            </a:r>
          </a:p>
          <a:p>
            <a:endParaRPr lang="en-IE" sz="4800" dirty="0" smtClean="0"/>
          </a:p>
          <a:p>
            <a:pPr marL="0" indent="0">
              <a:buNone/>
            </a:pPr>
            <a:r>
              <a:rPr lang="en-IE" sz="6400" b="1" dirty="0" smtClean="0"/>
              <a:t>George Morrison, film-maker</a:t>
            </a:r>
          </a:p>
          <a:p>
            <a:pPr marL="0" indent="0">
              <a:buNone/>
            </a:pPr>
            <a:r>
              <a:rPr lang="en-IE" sz="6400" b="1" dirty="0" smtClean="0"/>
              <a:t>Edna O’Brien, writer</a:t>
            </a:r>
          </a:p>
          <a:p>
            <a:pPr marL="0" indent="0">
              <a:buNone/>
            </a:pPr>
            <a:r>
              <a:rPr lang="en-IE" sz="6400" b="1" dirty="0" smtClean="0"/>
              <a:t>Roger Doyle, composer</a:t>
            </a:r>
          </a:p>
          <a:p>
            <a:pPr marL="0" indent="0">
              <a:buNone/>
            </a:pPr>
            <a:r>
              <a:rPr lang="en-US" sz="6400" b="1" dirty="0" err="1" smtClean="0"/>
              <a:t>Eilean</a:t>
            </a:r>
            <a:r>
              <a:rPr lang="en-US" sz="6400" b="1" dirty="0" smtClean="0"/>
              <a:t> Ni </a:t>
            </a:r>
            <a:r>
              <a:rPr lang="en-US" sz="6400" b="1" dirty="0" err="1" smtClean="0"/>
              <a:t>Chuilleanain</a:t>
            </a:r>
            <a:r>
              <a:rPr lang="en-US" sz="6400" b="1" dirty="0" smtClean="0"/>
              <a:t>, writer</a:t>
            </a:r>
            <a:r>
              <a:rPr lang="en-IE" sz="6400" b="1" dirty="0" smtClean="0"/>
              <a:t> </a:t>
            </a:r>
          </a:p>
          <a:p>
            <a:pPr marL="0" indent="0">
              <a:buNone/>
            </a:pPr>
            <a:r>
              <a:rPr lang="en-IE" sz="6400" b="1" dirty="0" smtClean="0"/>
              <a:t>(most recent </a:t>
            </a:r>
            <a:r>
              <a:rPr lang="en-IE" sz="6400" b="1" dirty="0" err="1" smtClean="0"/>
              <a:t>Saoi</a:t>
            </a:r>
            <a:r>
              <a:rPr lang="en-IE" sz="6400" b="1" dirty="0" smtClean="0"/>
              <a:t>, </a:t>
            </a:r>
            <a:r>
              <a:rPr lang="en-IE" sz="6400" b="1" dirty="0"/>
              <a:t>elected </a:t>
            </a:r>
            <a:r>
              <a:rPr lang="en-IE" sz="6400" b="1" dirty="0" smtClean="0"/>
              <a:t>17 Nov 2022)</a:t>
            </a:r>
          </a:p>
          <a:p>
            <a:endParaRPr lang="en-IE"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934431" y="2420888"/>
            <a:ext cx="3473601" cy="2316024"/>
          </a:xfrm>
        </p:spPr>
      </p:pic>
    </p:spTree>
    <p:extLst>
      <p:ext uri="{BB962C8B-B14F-4D97-AF65-F5344CB8AC3E}">
        <p14:creationId xmlns:p14="http://schemas.microsoft.com/office/powerpoint/2010/main" val="4207257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4365104"/>
            <a:ext cx="5486400" cy="576064"/>
          </a:xfrm>
        </p:spPr>
        <p:txBody>
          <a:bodyPr>
            <a:normAutofit fontScale="90000"/>
          </a:bodyPr>
          <a:lstStyle/>
          <a:p>
            <a:pPr algn="ctr"/>
            <a:r>
              <a:rPr lang="en-IE" sz="3600" dirty="0" err="1" smtClean="0"/>
              <a:t>Toscaireacht</a:t>
            </a:r>
            <a:r>
              <a:rPr lang="en-IE" dirty="0" smtClean="0"/>
              <a:t> </a:t>
            </a:r>
            <a:endParaRPr lang="en-IE"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1792288" y="920779"/>
            <a:ext cx="5486400" cy="3291840"/>
          </a:xfrm>
        </p:spPr>
      </p:pic>
      <p:sp>
        <p:nvSpPr>
          <p:cNvPr id="4" name="Text Placeholder 3"/>
          <p:cNvSpPr>
            <a:spLocks noGrp="1"/>
          </p:cNvSpPr>
          <p:nvPr>
            <p:ph type="body" sz="half" idx="2"/>
          </p:nvPr>
        </p:nvSpPr>
        <p:spPr>
          <a:xfrm>
            <a:off x="1792288" y="4941168"/>
            <a:ext cx="5486400" cy="1440160"/>
          </a:xfrm>
        </p:spPr>
        <p:txBody>
          <a:bodyPr>
            <a:noAutofit/>
          </a:bodyPr>
          <a:lstStyle/>
          <a:p>
            <a:r>
              <a:rPr lang="en-IE" sz="1500" dirty="0" smtClean="0"/>
              <a:t>The </a:t>
            </a:r>
            <a:r>
              <a:rPr lang="en-IE" sz="1500" dirty="0" err="1" smtClean="0"/>
              <a:t>Toscaireacht</a:t>
            </a:r>
            <a:r>
              <a:rPr lang="en-IE" sz="1500" dirty="0" smtClean="0"/>
              <a:t> is a committee of 10 members (</a:t>
            </a:r>
            <a:r>
              <a:rPr lang="en-IE" sz="1500" dirty="0" err="1" smtClean="0"/>
              <a:t>Toscairi</a:t>
            </a:r>
            <a:r>
              <a:rPr lang="en-IE" sz="1500" dirty="0" smtClean="0"/>
              <a:t>) elected for a two year period. The election process for a new </a:t>
            </a:r>
            <a:r>
              <a:rPr lang="en-IE" sz="1500" dirty="0" err="1" smtClean="0"/>
              <a:t>Toscaireacht</a:t>
            </a:r>
            <a:r>
              <a:rPr lang="en-IE" sz="1500" dirty="0" smtClean="0"/>
              <a:t> is on-going and should be completed by end June 2024. The </a:t>
            </a:r>
            <a:r>
              <a:rPr lang="en-IE" sz="1500" dirty="0" err="1" smtClean="0"/>
              <a:t>Toscaireacht</a:t>
            </a:r>
            <a:r>
              <a:rPr lang="en-IE" sz="1500" dirty="0" smtClean="0"/>
              <a:t> meet 4 – 6 times a year. Meetings of the </a:t>
            </a:r>
            <a:r>
              <a:rPr lang="en-IE" sz="1500" dirty="0" err="1" smtClean="0"/>
              <a:t>Toscaireacht</a:t>
            </a:r>
            <a:r>
              <a:rPr lang="en-IE" sz="1500" dirty="0" smtClean="0"/>
              <a:t> are administered by the Registrar and all minutes of meetings are published on the </a:t>
            </a:r>
            <a:r>
              <a:rPr lang="en-IE" sz="1500" dirty="0" err="1" smtClean="0"/>
              <a:t>Aosdána</a:t>
            </a:r>
            <a:r>
              <a:rPr lang="en-IE" sz="1500" dirty="0" smtClean="0"/>
              <a:t> web site. www.aosdana.artscouncil.ie</a:t>
            </a:r>
            <a:endParaRPr lang="en-IE" sz="1500" dirty="0"/>
          </a:p>
        </p:txBody>
      </p:sp>
    </p:spTree>
    <p:extLst>
      <p:ext uri="{BB962C8B-B14F-4D97-AF65-F5344CB8AC3E}">
        <p14:creationId xmlns:p14="http://schemas.microsoft.com/office/powerpoint/2010/main" val="1001879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a1163c7-5ea9-4fe3-95e9-ad9aee01516a">
      <Terms xmlns="http://schemas.microsoft.com/office/infopath/2007/PartnerControls"/>
    </lcf76f155ced4ddcb4097134ff3c332f>
    <TaxCatchAll xmlns="21bf20ed-f67a-4369-a9d0-dce43637286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F5B150123804E4CB734E63827903F33" ma:contentTypeVersion="15" ma:contentTypeDescription="Create a new document." ma:contentTypeScope="" ma:versionID="91624afeee6ad0a5b9033c1a72ff27cb">
  <xsd:schema xmlns:xsd="http://www.w3.org/2001/XMLSchema" xmlns:xs="http://www.w3.org/2001/XMLSchema" xmlns:p="http://schemas.microsoft.com/office/2006/metadata/properties" xmlns:ns2="6a1163c7-5ea9-4fe3-95e9-ad9aee01516a" xmlns:ns3="21bf20ed-f67a-4369-a9d0-dce436372862" targetNamespace="http://schemas.microsoft.com/office/2006/metadata/properties" ma:root="true" ma:fieldsID="fc2a6ec28b68be5144516cf34605a89c" ns2:_="" ns3:_="">
    <xsd:import namespace="6a1163c7-5ea9-4fe3-95e9-ad9aee01516a"/>
    <xsd:import namespace="21bf20ed-f67a-4369-a9d0-dce43637286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163c7-5ea9-4fe3-95e9-ad9aee0151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52a04f6-fc76-4975-9bf5-11ac8e7f24cc"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f20ed-f67a-4369-a9d0-dce43637286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4e70723-9e8b-419c-820a-b2d97e11c4d7}" ma:internalName="TaxCatchAll" ma:showField="CatchAllData" ma:web="21bf20ed-f67a-4369-a9d0-dce43637286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D86DBD-81E1-4B76-A324-1AB208394B11}">
  <ds:schemaRefs>
    <ds:schemaRef ds:uri="http://purl.org/dc/dcmitype/"/>
    <ds:schemaRef ds:uri="6a1163c7-5ea9-4fe3-95e9-ad9aee01516a"/>
    <ds:schemaRef ds:uri="21bf20ed-f67a-4369-a9d0-dce436372862"/>
    <ds:schemaRef ds:uri="http://schemas.microsoft.com/office/2006/documentManagement/types"/>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90D458AB-C646-4208-88D6-B46FE4ED8667}">
  <ds:schemaRefs>
    <ds:schemaRef ds:uri="http://schemas.microsoft.com/sharepoint/v3/contenttype/forms"/>
  </ds:schemaRefs>
</ds:datastoreItem>
</file>

<file path=customXml/itemProps3.xml><?xml version="1.0" encoding="utf-8"?>
<ds:datastoreItem xmlns:ds="http://schemas.openxmlformats.org/officeDocument/2006/customXml" ds:itemID="{C74B86FB-EF66-448F-B0FF-5F1E13341F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163c7-5ea9-4fe3-95e9-ad9aee01516a"/>
    <ds:schemaRef ds:uri="21bf20ed-f67a-4369-a9d0-dce4363728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483</TotalTime>
  <Words>1188</Words>
  <Application>Microsoft Office PowerPoint</Application>
  <PresentationFormat>On-screen Show (4:3)</PresentationFormat>
  <Paragraphs>74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Welcome to Aosdána  The affiliation of creative artists in Ireland</vt:lpstr>
      <vt:lpstr>An Overview</vt:lpstr>
      <vt:lpstr>Membership</vt:lpstr>
      <vt:lpstr>Current Membership June 2024</vt:lpstr>
      <vt:lpstr>Current Membership June 2024</vt:lpstr>
      <vt:lpstr>General Assembly / Open Forum</vt:lpstr>
      <vt:lpstr>Nominations and Election</vt:lpstr>
      <vt:lpstr>Saoithe</vt:lpstr>
      <vt:lpstr>Toscaireacht </vt:lpstr>
      <vt:lpstr>Cnuas</vt:lpstr>
      <vt:lpstr>Administration   Special Projects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Aosdána  The affiliation of creative artists in Ireland</dc:title>
  <dc:creator>Karen Hennessy</dc:creator>
  <cp:lastModifiedBy>Karen Hennessy</cp:lastModifiedBy>
  <cp:revision>37</cp:revision>
  <dcterms:created xsi:type="dcterms:W3CDTF">2019-06-20T10:02:07Z</dcterms:created>
  <dcterms:modified xsi:type="dcterms:W3CDTF">2024-07-23T13:59:38Z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0x010100CF5B150123804E4CB734E63827903F33</vt:lpwstr>
  </property>
  <property fmtid="{D5CDD505-2E9C-101B-9397-08002B2CF9AE}" pid="3" name="Order">
    <vt:r8>561200</vt:r8>
  </property>
  <property fmtid="{D5CDD505-2E9C-101B-9397-08002B2CF9AE}" pid="4" name="MediaServiceImageTags">
    <vt:lpwstr/>
  </property>
</Properties>
</file>